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50" r:id="rId2"/>
    <p:sldId id="747" r:id="rId3"/>
    <p:sldId id="754" r:id="rId4"/>
    <p:sldId id="766" r:id="rId5"/>
    <p:sldId id="767" r:id="rId6"/>
    <p:sldId id="769" r:id="rId7"/>
    <p:sldId id="770" r:id="rId8"/>
    <p:sldId id="771" r:id="rId9"/>
    <p:sldId id="768" r:id="rId10"/>
    <p:sldId id="772" r:id="rId11"/>
    <p:sldId id="773" r:id="rId12"/>
    <p:sldId id="774" r:id="rId13"/>
    <p:sldId id="775" r:id="rId14"/>
    <p:sldId id="776" r:id="rId15"/>
    <p:sldId id="777" r:id="rId16"/>
    <p:sldId id="779" r:id="rId17"/>
    <p:sldId id="778" r:id="rId18"/>
    <p:sldId id="780" r:id="rId19"/>
    <p:sldId id="6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15: Pointer – 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BB025-DBD4-D64F-BDC7-23017061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649F4-9CC5-DE46-8707-E9F7FF3D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of Types</a:t>
            </a:r>
          </a:p>
        </p:txBody>
      </p:sp>
      <p:pic>
        <p:nvPicPr>
          <p:cNvPr id="5" name="Picture 1" descr="cpphtp7LOV_07slides_Page_46.png">
            <a:extLst>
              <a:ext uri="{FF2B5EF4-FFF2-40B4-BE49-F238E27FC236}">
                <a16:creationId xmlns:a16="http://schemas.microsoft.com/office/drawing/2014/main" id="{4BEDD74A-516C-984A-AEA8-56FC990A5D2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7695"/>
          <a:stretch/>
        </p:blipFill>
        <p:spPr bwMode="auto">
          <a:xfrm>
            <a:off x="501634" y="836712"/>
            <a:ext cx="8156505" cy="507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4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array name (without a subscript) is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constant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pointer to the first element of the array.</a:t>
            </a:r>
          </a:p>
          <a:p>
            <a:pPr lvl="1">
              <a:lnSpc>
                <a:spcPct val="90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Although it’s a pointer, it cannot be modified in arithmetic expressions.</a:t>
            </a: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used to do any operation involving array subscripting.</a:t>
            </a: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the following declarations: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b[ 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 ];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create 5-element int array b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create int pointer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We can set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address of the first element in array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with the statement 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= b;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assign address of array b to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equivalent to </a:t>
            </a:r>
          </a:p>
          <a:p>
            <a:pPr lvl="2">
              <a:lnSpc>
                <a:spcPct val="90000"/>
              </a:lnSpc>
            </a:pP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= &amp;b[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]; 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also assigns address of array b to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bPtr</a:t>
            </a:r>
            <a:endParaRPr lang="en-US" altLang="zh-TW" sz="19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7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3084670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Array element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b[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]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can alternatively be referenced with the pointer expression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*(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+ 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)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preceding expression is the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offset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pointer.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This notation is referred to as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pointer/offset notation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parentheses are necessary, because the precedence of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is higher than that of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  <p:pic>
        <p:nvPicPr>
          <p:cNvPr id="5" name="Picture 1" descr="cpphtp7LOV_07slides_Page_53.png">
            <a:extLst>
              <a:ext uri="{FF2B5EF4-FFF2-40B4-BE49-F238E27FC236}">
                <a16:creationId xmlns:a16="http://schemas.microsoft.com/office/drawing/2014/main" id="{89147F1B-14D4-0C49-83E0-6F988B3184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427" r="32677" b="55104"/>
          <a:stretch>
            <a:fillRect/>
          </a:stretch>
        </p:blipFill>
        <p:spPr bwMode="auto">
          <a:xfrm>
            <a:off x="971600" y="4344327"/>
            <a:ext cx="5907982" cy="235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41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4E71-DEA8-A84F-8FB0-96E58DB2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520054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subscripted exactly as arrays can.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expression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bPtr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2400" dirty="0">
                <a:solidFill>
                  <a:srgbClr val="128AFF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refers to the array element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b[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]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; this expression uses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pointer/ subscript notation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four notations are discussed for referring to array elements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to accomplish the same task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Array subscript notation,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Pointer/offset notation with the array name as a pointer,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subscript notation, and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Pointer/offset notation with a pointer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30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7" name="Picture 1" descr="cpphtp7LOV_07slides_Page_62.png">
            <a:extLst>
              <a:ext uri="{FF2B5EF4-FFF2-40B4-BE49-F238E27FC236}">
                <a16:creationId xmlns:a16="http://schemas.microsoft.com/office/drawing/2014/main" id="{E79B3C3B-3128-A44C-BE8C-6D5046D9CCC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100"/>
          <a:stretch/>
        </p:blipFill>
        <p:spPr bwMode="auto">
          <a:xfrm>
            <a:off x="539552" y="1268760"/>
            <a:ext cx="7770201" cy="443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2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5" name="Picture 1" descr="cpphtp7LOV_07slides_Page_63.png">
            <a:extLst>
              <a:ext uri="{FF2B5EF4-FFF2-40B4-BE49-F238E27FC236}">
                <a16:creationId xmlns:a16="http://schemas.microsoft.com/office/drawing/2014/main" id="{71ADEABA-DEE8-A544-A150-9E441801C5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6939"/>
          <a:stretch/>
        </p:blipFill>
        <p:spPr bwMode="auto">
          <a:xfrm>
            <a:off x="457200" y="1124744"/>
            <a:ext cx="8028759" cy="464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1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0C0D-68E5-914D-A355-7F247E56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F23A-C264-024B-A1E6-B21B5EA9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Pointers and Array</a:t>
            </a:r>
          </a:p>
        </p:txBody>
      </p:sp>
      <p:pic>
        <p:nvPicPr>
          <p:cNvPr id="6" name="Picture 1" descr="cpphtp7LOV_07slides_Page_64.png">
            <a:extLst>
              <a:ext uri="{FF2B5EF4-FFF2-40B4-BE49-F238E27FC236}">
                <a16:creationId xmlns:a16="http://schemas.microsoft.com/office/drawing/2014/main" id="{F024E3AC-475A-E049-A3A4-85688595538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r="19684" b="35170"/>
          <a:stretch/>
        </p:blipFill>
        <p:spPr bwMode="auto">
          <a:xfrm>
            <a:off x="35496" y="1268760"/>
            <a:ext cx="8813800" cy="38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28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E6AD6-9F14-664F-8BE0-FE70D687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3FC2F-9225-CE44-B964-E940C0EF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String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B2C4A-B7BA-5F4B-8C18-BFD3DCC4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Character constant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value represented as a character in single quotes.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 of a character constant is the integer value of the character in the machine’s character set.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string is a series of characters treated as a single unit.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May include letters, digits and various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special characters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such as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$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String literals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string constants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in C++ are written in double quotation marks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pointer-based string is an array of characters ending with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null character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( \0 )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Ex: “happy”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‘h’, ‘a’, ‘p’, ‘p’, ‘y’, ‘\0’</a:t>
            </a:r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406A4B-0EA5-B84D-AF35-6E9511B6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9D58E-5709-1447-A9E5-359A535A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String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A89AB71-A596-2242-B8B1-04B2CD8B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3501008"/>
            <a:ext cx="8229600" cy="2985195"/>
          </a:xfrm>
        </p:spPr>
        <p:txBody>
          <a:bodyPr/>
          <a:lstStyle/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suit[0]; 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print out “Hearts”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suit[2]; 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print out “Clubs”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 What will be printed by the following program?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for (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=0;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&lt;10; 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++) {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	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idx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= rand()%4;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	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&lt;&lt; suit[</a:t>
            </a:r>
            <a:r>
              <a:rPr lang="en-US" altLang="zh-TW" sz="2000" dirty="0" err="1">
                <a:solidFill>
                  <a:srgbClr val="000000"/>
                </a:solidFill>
                <a:latin typeface="Times New Roman" pitchFamily="18" charset="0"/>
              </a:rPr>
              <a:t>idx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];</a:t>
            </a:r>
          </a:p>
          <a:p>
            <a:pPr marL="109537" indent="0">
              <a:spcBef>
                <a:spcPts val="600"/>
              </a:spcBef>
              <a:buClr>
                <a:schemeClr val="accent1"/>
              </a:buClr>
              <a:buSzPct val="68000"/>
              <a:buNone/>
              <a:defRPr/>
            </a:pP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endParaRPr lang="zh-TW" altLang="en-US" dirty="0"/>
          </a:p>
        </p:txBody>
      </p:sp>
      <p:pic>
        <p:nvPicPr>
          <p:cNvPr id="6" name="Picture 1" descr="cpphtp7LOV_07slides_Page_71.png">
            <a:extLst>
              <a:ext uri="{FF2B5EF4-FFF2-40B4-BE49-F238E27FC236}">
                <a16:creationId xmlns:a16="http://schemas.microsoft.com/office/drawing/2014/main" id="{20A75287-50E5-4D4F-AC46-F9E0874BF9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61586"/>
          <a:stretch>
            <a:fillRect/>
          </a:stretch>
        </p:blipFill>
        <p:spPr bwMode="auto">
          <a:xfrm>
            <a:off x="-24987" y="1215678"/>
            <a:ext cx="88138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77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9EA0D-391C-F344-B81E-77CB631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FFA3B-8509-7A4F-B59B-CC42D84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9BC10-4403-2D4E-845D-A0CC3ADE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dirty="0"/>
              <a:t>Pointer Arithmetic</a:t>
            </a:r>
          </a:p>
          <a:p>
            <a:pPr algn="just"/>
            <a:r>
              <a:rPr lang="en-US" altLang="zh-TW" dirty="0"/>
              <a:t>Query the size of types</a:t>
            </a:r>
          </a:p>
          <a:p>
            <a:pPr algn="just"/>
            <a:r>
              <a:rPr lang="en-US" altLang="zh-TW" dirty="0"/>
              <a:t>Relationship between Pointer and Array</a:t>
            </a:r>
          </a:p>
          <a:p>
            <a:pPr algn="just"/>
            <a:r>
              <a:rPr lang="en-US" altLang="zh-TW" dirty="0"/>
              <a:t>Pointer-based string</a:t>
            </a:r>
          </a:p>
          <a:p>
            <a:pPr algn="just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995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C2242AA-3350-564F-AD81-D1E85817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are valid operands in arithmetic expressions, assignment expressions and comparison expressions.</a:t>
            </a:r>
          </a:p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pointer arithmetic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—certain arithmetic operations may be performed on pointers: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increment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decremented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may be added to a pointer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+=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 integer may be subtracted from a pointer (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-=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one pointer may be subtracted from another of the same type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6A00D-906D-0048-8701-1045EA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93183-432D-2747-AC29-6EBA115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04DC-E729-6944-A955-75FADD51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that array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v[5]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been declared and that its first element is at memory location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that pointer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been initialized to point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v[0]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(i.e., the value of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zh-TW" sz="240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40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1" descr="cpphtp7LOV_07slides_Page_52.png">
            <a:extLst>
              <a:ext uri="{FF2B5EF4-FFF2-40B4-BE49-F238E27FC236}">
                <a16:creationId xmlns:a16="http://schemas.microsoft.com/office/drawing/2014/main" id="{76689786-F486-9542-8F0A-4A4613CDF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t="9724" r="29526" b="55753"/>
          <a:stretch>
            <a:fillRect/>
          </a:stretch>
        </p:blipFill>
        <p:spPr bwMode="auto">
          <a:xfrm>
            <a:off x="179512" y="3861048"/>
            <a:ext cx="772795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87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B844A-5ECA-8546-AFE3-CECCEAC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1351A-DA74-E14E-9240-7D61887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CBA51-B730-4346-952C-3E572AB6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 conventional arithmetic, the addition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yields the value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3002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Not true for pointer arithmetic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an integer is added to, or subtracted from, a pointer, the pointer is incremented or decremented by that integer times the size of the object to which the pointer refers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bytes depends on the object’s data type.</a:t>
            </a:r>
            <a:endParaRPr lang="en-US" altLang="zh-TW" sz="2200" b="1" dirty="0">
              <a:solidFill>
                <a:srgbClr val="000000"/>
              </a:solidFill>
              <a:latin typeface="Courier" pitchFamily="49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5" name="Picture 1" descr="cpphtp7LOV_07slides_Page_53.png">
            <a:extLst>
              <a:ext uri="{FF2B5EF4-FFF2-40B4-BE49-F238E27FC236}">
                <a16:creationId xmlns:a16="http://schemas.microsoft.com/office/drawing/2014/main" id="{C55DCBF2-F17D-F241-AB9F-1F60D9770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8427" r="27557" b="55104"/>
          <a:stretch>
            <a:fillRect/>
          </a:stretch>
        </p:blipFill>
        <p:spPr bwMode="auto">
          <a:xfrm>
            <a:off x="539552" y="4288550"/>
            <a:ext cx="720725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26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B844A-5ECA-8546-AFE3-CECCEAC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1351A-DA74-E14E-9240-7D61887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Expression and Arithmetic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CBA51-B730-4346-952C-3E572AB6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variables pointing to the same array may be subtracted from one another.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if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contains the address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3000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v2Ptr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contains the address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3008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, the statement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x = v2Ptr -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would assign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number of array elements from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v2Ptr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—in this case,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 arithmetic is meaningless unless performed on a pointer that points to an array.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22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CCD8A-726A-7E4B-8ED6-AAC0D550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43424-F93D-0E4E-A22E-20E941DB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90AC3-74C7-5C4E-911C-A8407027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The unary operator </a:t>
            </a:r>
            <a:r>
              <a:rPr lang="en-GB" altLang="zh-TW" dirty="0" err="1"/>
              <a:t>sizeof</a:t>
            </a:r>
            <a:r>
              <a:rPr lang="en-GB" altLang="zh-TW" dirty="0"/>
              <a:t> determines the size of an array (or of any other data type, variable or constant) in bytes during program compilation.</a:t>
            </a:r>
          </a:p>
          <a:p>
            <a:r>
              <a:rPr lang="en-GB" altLang="zh-TW" dirty="0"/>
              <a:t>When applied to the name of an array, the </a:t>
            </a:r>
            <a:r>
              <a:rPr lang="en-GB" altLang="zh-TW" dirty="0" err="1"/>
              <a:t>sizeof</a:t>
            </a:r>
            <a:r>
              <a:rPr lang="en-GB" altLang="zh-TW" dirty="0"/>
              <a:t> operator returns the total number of bytes in the array as a value of type </a:t>
            </a:r>
            <a:r>
              <a:rPr lang="en-GB" altLang="zh-TW" dirty="0" err="1"/>
              <a:t>size_t</a:t>
            </a:r>
            <a:r>
              <a:rPr lang="en-GB" altLang="zh-TW" dirty="0"/>
              <a:t>.</a:t>
            </a:r>
          </a:p>
          <a:p>
            <a:r>
              <a:rPr lang="en-GB" altLang="zh-TW" dirty="0"/>
              <a:t>When applied to a pointer parameter in a function that receives an array as an argument, the </a:t>
            </a:r>
            <a:r>
              <a:rPr lang="en-GB" altLang="zh-TW" dirty="0" err="1"/>
              <a:t>sizeof</a:t>
            </a:r>
            <a:r>
              <a:rPr lang="en-GB" altLang="zh-TW" dirty="0"/>
              <a:t> operator returns the size of the pointer in bytes—not the size of the array.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9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0E797-B8C7-7C42-9A9C-42D84BCE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F17B9-AABA-C148-BE45-F33036A1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7slides_Page_43.png">
            <a:extLst>
              <a:ext uri="{FF2B5EF4-FFF2-40B4-BE49-F238E27FC236}">
                <a16:creationId xmlns:a16="http://schemas.microsoft.com/office/drawing/2014/main" id="{4833C0EE-3496-304E-82B0-518D02A1F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6855"/>
          <a:stretch>
            <a:fillRect/>
          </a:stretch>
        </p:blipFill>
        <p:spPr bwMode="auto">
          <a:xfrm>
            <a:off x="445719" y="1510189"/>
            <a:ext cx="8069631" cy="467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A0181-BBE5-CD42-860F-53A4D004EDC1}"/>
              </a:ext>
            </a:extLst>
          </p:cNvPr>
          <p:cNvSpPr/>
          <p:nvPr/>
        </p:nvSpPr>
        <p:spPr>
          <a:xfrm>
            <a:off x="1354970" y="1637414"/>
            <a:ext cx="2568443" cy="2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9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D7843-A933-6A46-9B35-721DB7A2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D98A9-A9AA-5A41-BD3A-209DE582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E5A45-64AB-FC4E-A2DE-08CB637D3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elements in an array also can be determined using the results of two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operations.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Consider the following array declaration:</a:t>
            </a:r>
          </a:p>
          <a:p>
            <a:pPr lvl="2"/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22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determine the number of elements in the array, the following expression (which is evaluated at compile time) can be used:</a:t>
            </a:r>
          </a:p>
          <a:p>
            <a:pPr lvl="2"/>
            <a:r>
              <a:rPr lang="en-US" altLang="zh-TW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/ </a:t>
            </a:r>
            <a:r>
              <a:rPr lang="en-US" altLang="zh-TW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[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] )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expression determines the number of bytes in array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realArray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divides that value by the number of bytes used in memory to store the array’s first element.</a:t>
            </a:r>
          </a:p>
        </p:txBody>
      </p:sp>
    </p:spTree>
    <p:extLst>
      <p:ext uri="{BB962C8B-B14F-4D97-AF65-F5344CB8AC3E}">
        <p14:creationId xmlns:p14="http://schemas.microsoft.com/office/powerpoint/2010/main" val="368270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3D6D3-229D-9543-8E58-06C17A02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4CE64-FC2F-E541-9177-A1C1D40B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of Types</a:t>
            </a:r>
          </a:p>
        </p:txBody>
      </p:sp>
      <p:pic>
        <p:nvPicPr>
          <p:cNvPr id="5" name="Picture 1" descr="cpphtp7LOV_07slides_Page_45.png">
            <a:extLst>
              <a:ext uri="{FF2B5EF4-FFF2-40B4-BE49-F238E27FC236}">
                <a16:creationId xmlns:a16="http://schemas.microsoft.com/office/drawing/2014/main" id="{0A9C5340-4C06-8141-878A-1BDB1309839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8607"/>
          <a:stretch/>
        </p:blipFill>
        <p:spPr bwMode="auto">
          <a:xfrm>
            <a:off x="611560" y="1124744"/>
            <a:ext cx="7848872" cy="482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2C41B-7166-824C-A84A-E9B2E3868066}"/>
              </a:ext>
            </a:extLst>
          </p:cNvPr>
          <p:cNvSpPr/>
          <p:nvPr/>
        </p:nvSpPr>
        <p:spPr>
          <a:xfrm>
            <a:off x="1546356" y="1637414"/>
            <a:ext cx="2568443" cy="2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01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6124</TotalTime>
  <Words>1029</Words>
  <Application>Microsoft Macintosh PowerPoint</Application>
  <PresentationFormat>On-screen Show (4:3)</PresentationFormat>
  <Paragraphs>113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San Serif</vt:lpstr>
      <vt:lpstr>San Serif</vt:lpstr>
      <vt:lpstr>Sen sarif</vt:lpstr>
      <vt:lpstr>Arial</vt:lpstr>
      <vt:lpstr>Calibri</vt:lpstr>
      <vt:lpstr>Courier</vt:lpstr>
      <vt:lpstr>Lucida Console</vt:lpstr>
      <vt:lpstr>Times New Roman</vt:lpstr>
      <vt:lpstr>Wingdings</vt:lpstr>
      <vt:lpstr>Office Theme</vt:lpstr>
      <vt:lpstr>Lecture 15: Pointer – Part II</vt:lpstr>
      <vt:lpstr>Pointer Expression and Arithmetic</vt:lpstr>
      <vt:lpstr>Pointer Expression and Arithmetic</vt:lpstr>
      <vt:lpstr>Pointer Expression and Arithmetic</vt:lpstr>
      <vt:lpstr>Pointer Expression and Arithmetic</vt:lpstr>
      <vt:lpstr>sizeof Operator</vt:lpstr>
      <vt:lpstr>Example</vt:lpstr>
      <vt:lpstr>sizeof Operator</vt:lpstr>
      <vt:lpstr>Bytes of Types</vt:lpstr>
      <vt:lpstr>Bytes of Types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Relationship between Pointers and Array</vt:lpstr>
      <vt:lpstr>Pointer-based String</vt:lpstr>
      <vt:lpstr>Pointer-based String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633</cp:revision>
  <dcterms:created xsi:type="dcterms:W3CDTF">2020-01-09T06:22:26Z</dcterms:created>
  <dcterms:modified xsi:type="dcterms:W3CDTF">2020-10-21T15:28:43Z</dcterms:modified>
</cp:coreProperties>
</file>